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14"/>
  </p:handoutMasterIdLst>
  <p:sldIdLst>
    <p:sldId id="256" r:id="rId2"/>
    <p:sldId id="283" r:id="rId3"/>
    <p:sldId id="287" r:id="rId4"/>
    <p:sldId id="304" r:id="rId5"/>
    <p:sldId id="285" r:id="rId6"/>
    <p:sldId id="282" r:id="rId7"/>
    <p:sldId id="306" r:id="rId8"/>
    <p:sldId id="286" r:id="rId9"/>
    <p:sldId id="307" r:id="rId10"/>
    <p:sldId id="308" r:id="rId11"/>
    <p:sldId id="289" r:id="rId12"/>
    <p:sldId id="303" r:id="rId13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-1014" y="-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189CC-3651-47F5-8DEF-C5179D4692DB}" type="datetimeFigureOut">
              <a:rPr lang="es-ES" smtClean="0"/>
              <a:pPr/>
              <a:t>08/07/2019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08B10-23CE-4598-AE6E-9DA4D347640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servacom.org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8BF0AA4-0B7A-48B5-BA95-327C8C90CE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 smtClean="0">
                <a:solidFill>
                  <a:schemeClr val="tx1"/>
                </a:solidFill>
              </a:rPr>
              <a:t>Internet </a:t>
            </a:r>
            <a:r>
              <a:rPr lang="es-ES" b="1" dirty="0" err="1" smtClean="0">
                <a:solidFill>
                  <a:schemeClr val="tx1"/>
                </a:solidFill>
              </a:rPr>
              <a:t>giants</a:t>
            </a:r>
            <a:r>
              <a:rPr lang="es-ES" b="1" dirty="0" smtClean="0">
                <a:solidFill>
                  <a:schemeClr val="tx1"/>
                </a:solidFill>
              </a:rPr>
              <a:t>: </a:t>
            </a: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err="1" smtClean="0"/>
              <a:t>private</a:t>
            </a:r>
            <a:r>
              <a:rPr lang="es-ES" b="1" dirty="0" smtClean="0"/>
              <a:t> </a:t>
            </a:r>
            <a:r>
              <a:rPr lang="es-ES" b="1" dirty="0" err="1" smtClean="0"/>
              <a:t>regulation</a:t>
            </a:r>
            <a:r>
              <a:rPr lang="es-ES" b="1" dirty="0" smtClean="0"/>
              <a:t> and new gatekeepers</a:t>
            </a:r>
            <a:endParaRPr lang="es-AR" b="1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4869CFBF-DC2B-4CC1-96E1-DFC64FDBDE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9259" y="4136177"/>
            <a:ext cx="7766936" cy="1096899"/>
          </a:xfrm>
        </p:spPr>
        <p:txBody>
          <a:bodyPr>
            <a:normAutofit/>
          </a:bodyPr>
          <a:lstStyle/>
          <a:p>
            <a:r>
              <a:rPr lang="pt-BR" dirty="0" smtClean="0"/>
              <a:t>Gustavo Gómez, </a:t>
            </a:r>
            <a:r>
              <a:rPr lang="pt-BR" dirty="0"/>
              <a:t>OBSERVACOM</a:t>
            </a:r>
          </a:p>
          <a:p>
            <a:r>
              <a:rPr lang="pt-BR" dirty="0" smtClean="0"/>
              <a:t>IAMCR 2019 - Madrid, July 8- 2019</a:t>
            </a:r>
          </a:p>
        </p:txBody>
      </p:sp>
    </p:spTree>
    <p:extLst>
      <p:ext uri="{BB962C8B-B14F-4D97-AF65-F5344CB8AC3E}">
        <p14:creationId xmlns="" xmlns:p14="http://schemas.microsoft.com/office/powerpoint/2010/main" val="809938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b="1" dirty="0" err="1" smtClean="0"/>
              <a:t>Facilitators</a:t>
            </a:r>
            <a:r>
              <a:rPr lang="es-AR" b="1" dirty="0" smtClean="0"/>
              <a:t> of </a:t>
            </a:r>
            <a:r>
              <a:rPr lang="es-AR" b="1" dirty="0" err="1" smtClean="0"/>
              <a:t>freedom</a:t>
            </a:r>
            <a:r>
              <a:rPr lang="es-AR" b="1" dirty="0" smtClean="0"/>
              <a:t> of </a:t>
            </a:r>
            <a:r>
              <a:rPr lang="es-AR" b="1" dirty="0" err="1" smtClean="0"/>
              <a:t>expression</a:t>
            </a:r>
            <a:endParaRPr lang="es-A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2"/>
            <a:ext cx="8596668" cy="4706111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es-UY" sz="2600" b="1" dirty="0" smtClean="0"/>
              <a:t>Positive rol of </a:t>
            </a:r>
            <a:r>
              <a:rPr lang="es-UY" sz="2600" b="1" dirty="0" err="1" smtClean="0"/>
              <a:t>the</a:t>
            </a:r>
            <a:r>
              <a:rPr lang="es-UY" sz="2600" b="1" dirty="0" smtClean="0"/>
              <a:t> </a:t>
            </a:r>
            <a:r>
              <a:rPr lang="es-UY" sz="2600" b="1" dirty="0" err="1" smtClean="0"/>
              <a:t>intermediaries</a:t>
            </a:r>
            <a:r>
              <a:rPr lang="es-UY" sz="2600" b="1" dirty="0" smtClean="0"/>
              <a:t> </a:t>
            </a:r>
            <a:br>
              <a:rPr lang="es-UY" sz="2600" b="1" dirty="0" smtClean="0"/>
            </a:br>
            <a:endParaRPr lang="es-UY" b="1" dirty="0" smtClean="0"/>
          </a:p>
          <a:p>
            <a:r>
              <a:rPr lang="en-US" sz="2400" dirty="0" smtClean="0"/>
              <a:t>Never before there were </a:t>
            </a:r>
            <a:r>
              <a:rPr lang="en-US" sz="2400" b="1" dirty="0" smtClean="0"/>
              <a:t>fewer obstacles to create and publish content</a:t>
            </a:r>
            <a:r>
              <a:rPr lang="en-US" sz="2400" dirty="0" smtClean="0"/>
              <a:t> (for the "connected")</a:t>
            </a:r>
            <a:endParaRPr lang="es-AR" sz="2400" dirty="0" smtClean="0"/>
          </a:p>
          <a:p>
            <a:r>
              <a:rPr lang="en-US" sz="2400" dirty="0" smtClean="0"/>
              <a:t>Never before there has been </a:t>
            </a:r>
            <a:r>
              <a:rPr lang="en-US" sz="2400" b="1" dirty="0" smtClean="0"/>
              <a:t>so much availability and diversity of content</a:t>
            </a:r>
            <a:r>
              <a:rPr lang="en-US" sz="2400" dirty="0" smtClean="0"/>
              <a:t> to search and receive information</a:t>
            </a:r>
            <a:endParaRPr lang="es-AR" sz="2400" dirty="0" smtClean="0"/>
          </a:p>
          <a:p>
            <a:r>
              <a:rPr lang="en-US" sz="2400" dirty="0" smtClean="0"/>
              <a:t>Success of the Internet </a:t>
            </a:r>
            <a:r>
              <a:rPr lang="en-US" sz="2400" b="1" dirty="0" smtClean="0"/>
              <a:t>requires the presence of intermediaries to access </a:t>
            </a:r>
            <a:r>
              <a:rPr lang="en-US" sz="2400" dirty="0" smtClean="0"/>
              <a:t>the "inhuman" volume of information available</a:t>
            </a:r>
            <a:endParaRPr lang="es-AR" sz="2400" dirty="0" smtClean="0"/>
          </a:p>
          <a:p>
            <a:r>
              <a:rPr lang="en-US" sz="2400" dirty="0" smtClean="0"/>
              <a:t>Intermediaries are </a:t>
            </a:r>
            <a:r>
              <a:rPr lang="en-US" sz="2400" b="1" dirty="0" smtClean="0"/>
              <a:t>key actors </a:t>
            </a:r>
            <a:r>
              <a:rPr lang="en-US" sz="2400" dirty="0" smtClean="0"/>
              <a:t>for the exercise of freedom of expression and the right to information on the Internet</a:t>
            </a:r>
            <a:endParaRPr lang="es-AR" dirty="0" smtClean="0"/>
          </a:p>
          <a:p>
            <a:endParaRPr lang="es-AR" dirty="0" smtClean="0"/>
          </a:p>
          <a:p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b="1" dirty="0" smtClean="0"/>
              <a:t>Internet control </a:t>
            </a:r>
            <a:r>
              <a:rPr lang="es-AR" b="1" dirty="0" err="1" smtClean="0"/>
              <a:t>points</a:t>
            </a:r>
            <a:endParaRPr lang="es-A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43456"/>
            <a:ext cx="8596668" cy="4706111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The current development of the Internet has placed platforms in a </a:t>
            </a:r>
            <a:r>
              <a:rPr lang="en-US" sz="2200" b="1" dirty="0" smtClean="0"/>
              <a:t>key role to promote/limit access</a:t>
            </a:r>
            <a:r>
              <a:rPr lang="en-US" sz="2200" dirty="0" smtClean="0"/>
              <a:t> to information and expression</a:t>
            </a:r>
          </a:p>
          <a:p>
            <a:r>
              <a:rPr lang="en-US" sz="2200" dirty="0" smtClean="0"/>
              <a:t>Frank La Rue (former UN </a:t>
            </a:r>
            <a:r>
              <a:rPr lang="en-US" sz="2200" dirty="0" err="1" smtClean="0"/>
              <a:t>Rapporteur</a:t>
            </a:r>
            <a:r>
              <a:rPr lang="en-US" sz="2200" dirty="0" smtClean="0"/>
              <a:t> on Freedom of Expression): "Due to the position they hold and the role they play, intermediaries have established as point through which it is technically possible to exercise control over Internet content”</a:t>
            </a:r>
          </a:p>
          <a:p>
            <a:r>
              <a:rPr lang="en-US" sz="2200" dirty="0" smtClean="0"/>
              <a:t>Platforms are </a:t>
            </a:r>
            <a:r>
              <a:rPr lang="en-US" sz="2200" b="1" dirty="0" smtClean="0"/>
              <a:t>pressured by governments to exercise surveillance and censorship.</a:t>
            </a:r>
            <a:endParaRPr lang="en-US" sz="2200" dirty="0" smtClean="0"/>
          </a:p>
          <a:p>
            <a:r>
              <a:rPr lang="en-US" sz="2200" dirty="0" smtClean="0"/>
              <a:t>Therefore, </a:t>
            </a:r>
            <a:r>
              <a:rPr lang="en-US" sz="2200" b="1" dirty="0" smtClean="0"/>
              <a:t>protection for intermediaries is needed</a:t>
            </a:r>
            <a:r>
              <a:rPr lang="en-US" sz="2200" dirty="0" smtClean="0"/>
              <a:t>…</a:t>
            </a:r>
            <a:endParaRPr lang="es-AR" sz="2200" dirty="0" smtClean="0"/>
          </a:p>
          <a:p>
            <a:endParaRPr lang="es-AR" dirty="0" smtClean="0"/>
          </a:p>
          <a:p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771466" cy="1320800"/>
          </a:xfrm>
        </p:spPr>
        <p:txBody>
          <a:bodyPr/>
          <a:lstStyle/>
          <a:p>
            <a:r>
              <a:rPr lang="en-US" b="1" dirty="0" smtClean="0"/>
              <a:t>Private regulation of public spaces</a:t>
            </a:r>
            <a:endParaRPr lang="es-A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2"/>
            <a:ext cx="8596668" cy="4706111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es-UY" sz="2600" b="1" dirty="0" err="1" smtClean="0"/>
              <a:t>Negative</a:t>
            </a:r>
            <a:r>
              <a:rPr lang="es-UY" sz="2600" b="1" dirty="0" smtClean="0"/>
              <a:t> rol of </a:t>
            </a:r>
            <a:r>
              <a:rPr lang="es-UY" sz="2600" b="1" dirty="0" err="1" smtClean="0"/>
              <a:t>the</a:t>
            </a:r>
            <a:r>
              <a:rPr lang="es-UY" sz="2600" b="1" dirty="0" smtClean="0"/>
              <a:t> </a:t>
            </a:r>
            <a:r>
              <a:rPr lang="es-UY" sz="2600" b="1" dirty="0" err="1" smtClean="0"/>
              <a:t>intermediaries</a:t>
            </a:r>
            <a:endParaRPr lang="es-UY" sz="2600" b="1" dirty="0" smtClean="0"/>
          </a:p>
          <a:p>
            <a:pPr lvl="0">
              <a:buNone/>
            </a:pPr>
            <a:endParaRPr lang="es-UY" b="1" dirty="0" smtClean="0"/>
          </a:p>
          <a:p>
            <a:r>
              <a:rPr lang="en-US" sz="2200" dirty="0" smtClean="0"/>
              <a:t>Increasing intervention of big platforms in the free flow of expressions and content on the Internet, both by </a:t>
            </a:r>
            <a:r>
              <a:rPr lang="en-US" sz="2200" dirty="0" err="1" smtClean="0"/>
              <a:t>govrernamental</a:t>
            </a:r>
            <a:r>
              <a:rPr lang="en-US" sz="2200" dirty="0" smtClean="0"/>
              <a:t> pressure, and by its own decision (content moderation)</a:t>
            </a:r>
          </a:p>
          <a:p>
            <a:r>
              <a:rPr lang="en-US" sz="2200" dirty="0" smtClean="0"/>
              <a:t>Content platforms </a:t>
            </a:r>
            <a:r>
              <a:rPr lang="en-US" sz="2200" dirty="0" smtClean="0"/>
              <a:t>are </a:t>
            </a:r>
            <a:r>
              <a:rPr lang="en-US" sz="2200" b="1" dirty="0" smtClean="0"/>
              <a:t>new public spaces </a:t>
            </a:r>
            <a:r>
              <a:rPr lang="en-US" sz="2200" dirty="0" smtClean="0"/>
              <a:t>and are </a:t>
            </a:r>
            <a:r>
              <a:rPr lang="en-US" sz="2200" b="1" dirty="0" smtClean="0"/>
              <a:t>no longer "mere technical roads"</a:t>
            </a:r>
            <a:r>
              <a:rPr lang="en-US" sz="2200" dirty="0" smtClean="0"/>
              <a:t> but a </a:t>
            </a:r>
            <a:r>
              <a:rPr lang="en-US" sz="2200" b="1" dirty="0" smtClean="0"/>
              <a:t>new type of </a:t>
            </a:r>
            <a:r>
              <a:rPr lang="en-US" sz="2200" b="1" dirty="0" smtClean="0"/>
              <a:t>“publishers"</a:t>
            </a:r>
            <a:r>
              <a:rPr lang="en-US" sz="2200" dirty="0" smtClean="0"/>
              <a:t> </a:t>
            </a:r>
            <a:r>
              <a:rPr lang="en-US" sz="2200" dirty="0" smtClean="0"/>
              <a:t>(not like media)</a:t>
            </a:r>
          </a:p>
          <a:p>
            <a:r>
              <a:rPr lang="en-US" sz="2200" dirty="0" smtClean="0"/>
              <a:t>New dimension of the concept of "access": not only production or publication of content, but its </a:t>
            </a:r>
            <a:r>
              <a:rPr lang="en-US" sz="2200" b="1" dirty="0" smtClean="0"/>
              <a:t>visibility and effective availability</a:t>
            </a:r>
            <a:endParaRPr lang="es-AR" sz="2200" b="1" dirty="0" smtClean="0"/>
          </a:p>
          <a:p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Gatekeepers of </a:t>
            </a:r>
            <a:r>
              <a:rPr lang="es-ES" b="1" dirty="0" err="1" smtClean="0"/>
              <a:t>public</a:t>
            </a:r>
            <a:r>
              <a:rPr lang="es-ES" b="1" dirty="0" smtClean="0"/>
              <a:t> </a:t>
            </a:r>
            <a:r>
              <a:rPr lang="es-ES" b="1" dirty="0" err="1" smtClean="0"/>
              <a:t>discourse</a:t>
            </a:r>
            <a:endParaRPr lang="es-ES" b="1" dirty="0" smtClean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3"/>
            <a:ext cx="8596668" cy="444421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endParaRPr lang="es-UY" b="1" dirty="0" smtClean="0"/>
          </a:p>
          <a:p>
            <a:r>
              <a:rPr lang="en-US" sz="2400" b="1" dirty="0" smtClean="0"/>
              <a:t>Prioritization</a:t>
            </a:r>
            <a:r>
              <a:rPr lang="en-US" sz="2400" dirty="0" smtClean="0"/>
              <a:t> of information, ideas and opinions, by own decision</a:t>
            </a:r>
          </a:p>
          <a:p>
            <a:r>
              <a:rPr lang="en-US" sz="2400" b="1" dirty="0" smtClean="0"/>
              <a:t>Fragmentation</a:t>
            </a:r>
            <a:r>
              <a:rPr lang="en-US" sz="2400" dirty="0" smtClean="0"/>
              <a:t> of the public debate (bubble effect), by own decision</a:t>
            </a:r>
            <a:endParaRPr lang="es-ES" sz="2200" dirty="0" smtClean="0"/>
          </a:p>
          <a:p>
            <a:r>
              <a:rPr lang="en-US" sz="2400" b="1" dirty="0" smtClean="0"/>
              <a:t>Removal, de-indexing or blocking </a:t>
            </a:r>
            <a:r>
              <a:rPr lang="en-US" sz="2400" dirty="0" smtClean="0"/>
              <a:t>of content</a:t>
            </a:r>
            <a:r>
              <a:rPr lang="es-ES" sz="2200" dirty="0" smtClean="0"/>
              <a:t> </a:t>
            </a:r>
          </a:p>
          <a:p>
            <a:pPr lvl="1"/>
            <a:r>
              <a:rPr lang="en-US" sz="2000" dirty="0" smtClean="0"/>
              <a:t>by State pressure and other private actors</a:t>
            </a:r>
            <a:endParaRPr lang="es-ES" sz="2000" dirty="0" smtClean="0"/>
          </a:p>
          <a:p>
            <a:pPr lvl="1"/>
            <a:r>
              <a:rPr lang="es-ES" sz="2000" dirty="0" err="1" smtClean="0"/>
              <a:t>by</a:t>
            </a:r>
            <a:r>
              <a:rPr lang="es-ES" sz="2000" dirty="0" smtClean="0"/>
              <a:t> </a:t>
            </a:r>
            <a:r>
              <a:rPr lang="es-ES" sz="2000" dirty="0" err="1" smtClean="0"/>
              <a:t>own</a:t>
            </a:r>
            <a:r>
              <a:rPr lang="es-ES" sz="2000" dirty="0" smtClean="0"/>
              <a:t> </a:t>
            </a:r>
            <a:r>
              <a:rPr lang="es-ES" sz="2000" dirty="0" err="1" smtClean="0"/>
              <a:t>decision</a:t>
            </a:r>
            <a:endParaRPr lang="es-ES" sz="2000" dirty="0" smtClean="0"/>
          </a:p>
          <a:p>
            <a:r>
              <a:rPr lang="en-US" sz="2400" b="1" dirty="0" smtClean="0"/>
              <a:t>Account locking or profile deletion</a:t>
            </a:r>
            <a:r>
              <a:rPr lang="es-UY" sz="2200" b="1" dirty="0" smtClean="0"/>
              <a:t> </a:t>
            </a:r>
          </a:p>
          <a:p>
            <a:pPr lvl="1"/>
            <a:r>
              <a:rPr lang="en-US" sz="2000" dirty="0" smtClean="0"/>
              <a:t>by State pressure and other private actors</a:t>
            </a:r>
            <a:endParaRPr lang="es-ES" sz="2000" dirty="0" smtClean="0"/>
          </a:p>
          <a:p>
            <a:pPr lvl="1"/>
            <a:r>
              <a:rPr lang="es-ES" sz="2000" dirty="0" err="1" smtClean="0"/>
              <a:t>by</a:t>
            </a:r>
            <a:r>
              <a:rPr lang="es-ES" sz="2000" dirty="0" smtClean="0"/>
              <a:t> </a:t>
            </a:r>
            <a:r>
              <a:rPr lang="es-ES" sz="2000" dirty="0" err="1" smtClean="0"/>
              <a:t>own</a:t>
            </a:r>
            <a:r>
              <a:rPr lang="es-ES" sz="2000" dirty="0" smtClean="0"/>
              <a:t> </a:t>
            </a:r>
            <a:r>
              <a:rPr lang="es-ES" sz="2000" dirty="0" err="1" smtClean="0"/>
              <a:t>decision</a:t>
            </a:r>
            <a:endParaRPr lang="es-ES" sz="2000" dirty="0" smtClean="0"/>
          </a:p>
          <a:p>
            <a:endParaRPr lang="es-ES" b="1" i="1" dirty="0" smtClean="0"/>
          </a:p>
          <a:p>
            <a:endParaRPr lang="es-ES" b="1" i="1" dirty="0" smtClean="0"/>
          </a:p>
          <a:p>
            <a:pPr>
              <a:buNone/>
            </a:pPr>
            <a:endParaRPr lang="es-AR" dirty="0" smtClean="0"/>
          </a:p>
          <a:p>
            <a:endParaRPr lang="es-AR" dirty="0" smtClean="0"/>
          </a:p>
          <a:p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808042" cy="1320800"/>
          </a:xfrm>
        </p:spPr>
        <p:txBody>
          <a:bodyPr/>
          <a:lstStyle/>
          <a:p>
            <a:r>
              <a:rPr lang="en-US" b="1" dirty="0" smtClean="0"/>
              <a:t>State censorship and private censorship</a:t>
            </a:r>
            <a:endParaRPr lang="es-A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3"/>
            <a:ext cx="8596668" cy="4444210"/>
          </a:xfrm>
        </p:spPr>
        <p:txBody>
          <a:bodyPr>
            <a:normAutofit/>
          </a:bodyPr>
          <a:lstStyle/>
          <a:p>
            <a:r>
              <a:rPr lang="es-AR" sz="2200" dirty="0" err="1" smtClean="0"/>
              <a:t>Current</a:t>
            </a:r>
            <a:r>
              <a:rPr lang="es-AR" sz="2200" dirty="0" smtClean="0"/>
              <a:t> UN </a:t>
            </a:r>
            <a:r>
              <a:rPr lang="es-AR" sz="2200" dirty="0" err="1" smtClean="0"/>
              <a:t>Rapporteur</a:t>
            </a:r>
            <a:r>
              <a:rPr lang="es-AR" sz="2200" dirty="0" smtClean="0"/>
              <a:t> </a:t>
            </a:r>
            <a:r>
              <a:rPr lang="es-AR" sz="2200" dirty="0" err="1" smtClean="0"/>
              <a:t>on</a:t>
            </a:r>
            <a:r>
              <a:rPr lang="es-AR" sz="2200" dirty="0" smtClean="0"/>
              <a:t> </a:t>
            </a:r>
            <a:r>
              <a:rPr lang="es-AR" sz="2200" dirty="0" err="1" smtClean="0"/>
              <a:t>Freedom</a:t>
            </a:r>
            <a:r>
              <a:rPr lang="es-AR" sz="2200" dirty="0" smtClean="0"/>
              <a:t> of </a:t>
            </a:r>
            <a:r>
              <a:rPr lang="es-AR" sz="2200" dirty="0" err="1" smtClean="0"/>
              <a:t>Expression</a:t>
            </a:r>
            <a:r>
              <a:rPr lang="es-AR" sz="2200" dirty="0" smtClean="0"/>
              <a:t>, David </a:t>
            </a:r>
            <a:r>
              <a:rPr lang="es-AR" sz="2200" dirty="0" err="1" smtClean="0"/>
              <a:t>Kaye</a:t>
            </a:r>
            <a:r>
              <a:rPr lang="es-AR" sz="2200" dirty="0" smtClean="0"/>
              <a:t>:</a:t>
            </a:r>
          </a:p>
          <a:p>
            <a:pPr>
              <a:buNone/>
            </a:pPr>
            <a:endParaRPr lang="es-AR" sz="2200" dirty="0" smtClean="0"/>
          </a:p>
          <a:p>
            <a:pPr>
              <a:buNone/>
            </a:pPr>
            <a:r>
              <a:rPr lang="en-US" sz="2200" dirty="0" smtClean="0"/>
              <a:t>"It’s common for private companies </a:t>
            </a:r>
            <a:r>
              <a:rPr lang="en-US" sz="2200" b="1" dirty="0" smtClean="0"/>
              <a:t>to censor, monitor, or otherwise restrict freedom of expression</a:t>
            </a:r>
            <a:r>
              <a:rPr lang="en-US" sz="2200" dirty="0" smtClean="0"/>
              <a:t>, usually </a:t>
            </a:r>
            <a:r>
              <a:rPr lang="en-US" sz="2200" b="1" dirty="0" smtClean="0"/>
              <a:t>pressured by governments</a:t>
            </a:r>
            <a:r>
              <a:rPr lang="en-US" sz="2200" dirty="0" smtClean="0"/>
              <a:t>, but sometimes on </a:t>
            </a:r>
            <a:r>
              <a:rPr lang="en-US" sz="2200" b="1" dirty="0" smtClean="0"/>
              <a:t>their own initiative</a:t>
            </a:r>
            <a:r>
              <a:rPr lang="en-US" sz="2200" dirty="0" smtClean="0"/>
              <a:t>"</a:t>
            </a:r>
            <a:endParaRPr lang="es-ES" sz="2200" dirty="0" smtClean="0"/>
          </a:p>
          <a:p>
            <a:pPr>
              <a:buNone/>
            </a:pPr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AR" b="1" dirty="0" err="1" smtClean="0"/>
              <a:t>Concentration</a:t>
            </a:r>
            <a:r>
              <a:rPr lang="es-AR" b="1" dirty="0" smtClean="0"/>
              <a:t> + Gatekeepers</a:t>
            </a:r>
            <a:endParaRPr lang="es-AR" b="1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2"/>
            <a:ext cx="8596668" cy="4706111"/>
          </a:xfrm>
        </p:spPr>
        <p:txBody>
          <a:bodyPr>
            <a:normAutofit/>
          </a:bodyPr>
          <a:lstStyle/>
          <a:p>
            <a:r>
              <a:rPr lang="en-US" sz="2400" dirty="0" smtClean="0"/>
              <a:t>Its role as gatekeepers is </a:t>
            </a:r>
            <a:r>
              <a:rPr lang="en-US" sz="2400" b="1" dirty="0" smtClean="0"/>
              <a:t>worsen by the concentration of power</a:t>
            </a:r>
            <a:r>
              <a:rPr lang="en-US" sz="2400" dirty="0" smtClean="0"/>
              <a:t> in a few international corporations in the Internet content layer.</a:t>
            </a:r>
          </a:p>
          <a:p>
            <a:r>
              <a:rPr lang="en-US" sz="2400" dirty="0" smtClean="0"/>
              <a:t>Several of the corporations with a dominant position on the Internet own </a:t>
            </a:r>
            <a:r>
              <a:rPr lang="en-US" sz="2400" b="1" dirty="0" smtClean="0"/>
              <a:t>platforms that enable the free flow of information and expressions</a:t>
            </a:r>
            <a:r>
              <a:rPr lang="en-US" sz="2400" dirty="0" smtClean="0"/>
              <a:t>: social networks, search engines, messaging and video sharing platforms</a:t>
            </a:r>
          </a:p>
          <a:p>
            <a:r>
              <a:rPr lang="en-US" sz="2400" dirty="0" smtClean="0"/>
              <a:t>Concentration erodes free competition but also affects freedom of expression and represents a serious risk for a free and open Internet</a:t>
            </a:r>
            <a:r>
              <a:rPr lang="es-UY" sz="2400" dirty="0" smtClean="0"/>
              <a:t>. </a:t>
            </a:r>
            <a:r>
              <a:rPr lang="en-US" sz="2400" b="1" dirty="0" smtClean="0"/>
              <a:t>It is no longer the Internet we dream of</a:t>
            </a:r>
            <a:r>
              <a:rPr lang="es-UY" sz="2400" b="1" dirty="0" smtClean="0"/>
              <a:t>.</a:t>
            </a:r>
            <a:endParaRPr lang="es-AR" b="1" dirty="0" smtClean="0"/>
          </a:p>
          <a:p>
            <a:endParaRPr lang="es-AR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722698" cy="1320800"/>
          </a:xfrm>
        </p:spPr>
        <p:txBody>
          <a:bodyPr/>
          <a:lstStyle/>
          <a:p>
            <a:r>
              <a:rPr lang="es-ES" b="1" dirty="0" err="1" smtClean="0"/>
              <a:t>Intemediarie</a:t>
            </a:r>
            <a:r>
              <a:rPr lang="es-ES" b="1" dirty="0" smtClean="0"/>
              <a:t> </a:t>
            </a:r>
            <a:r>
              <a:rPr lang="es-ES" b="1" dirty="0" err="1" smtClean="0"/>
              <a:t>liability</a:t>
            </a:r>
            <a:r>
              <a:rPr lang="es-ES" b="1" dirty="0" smtClean="0"/>
              <a:t> and </a:t>
            </a:r>
            <a:r>
              <a:rPr lang="es-ES" b="1" dirty="0" err="1" smtClean="0"/>
              <a:t>private</a:t>
            </a:r>
            <a:r>
              <a:rPr lang="es-ES" b="1" dirty="0" smtClean="0"/>
              <a:t> </a:t>
            </a:r>
            <a:r>
              <a:rPr lang="es-ES" b="1" dirty="0" err="1" smtClean="0"/>
              <a:t>police</a:t>
            </a:r>
            <a:endParaRPr lang="es-ES" b="1" dirty="0" smtClean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97152"/>
            <a:ext cx="8596668" cy="480364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Concern for </a:t>
            </a:r>
            <a:r>
              <a:rPr lang="en-US" sz="2400" b="1" dirty="0" smtClean="0"/>
              <a:t>legal initiatives </a:t>
            </a:r>
            <a:r>
              <a:rPr lang="en-US" sz="2400" dirty="0" smtClean="0"/>
              <a:t>to regulate content that require platforms </a:t>
            </a:r>
            <a:r>
              <a:rPr lang="en-US" sz="2400" b="1" dirty="0" smtClean="0"/>
              <a:t>to be judges or private police</a:t>
            </a:r>
            <a:r>
              <a:rPr lang="en-US" sz="2400" dirty="0" smtClean="0"/>
              <a:t> on third-party content</a:t>
            </a:r>
          </a:p>
          <a:p>
            <a:r>
              <a:rPr lang="en-US" sz="2400" dirty="0" smtClean="0"/>
              <a:t>But also the </a:t>
            </a:r>
            <a:r>
              <a:rPr lang="en-US" sz="2400" b="1" dirty="0" smtClean="0"/>
              <a:t>platforms are judges or private police by their own decision</a:t>
            </a:r>
            <a:r>
              <a:rPr lang="en-US" sz="2400" dirty="0" smtClean="0"/>
              <a:t> (moderation by the application of terms of service - TOS).</a:t>
            </a:r>
          </a:p>
          <a:p>
            <a:r>
              <a:rPr lang="en-US" sz="2400" dirty="0" smtClean="0"/>
              <a:t>Their </a:t>
            </a:r>
            <a:r>
              <a:rPr lang="en-US" sz="2400" b="1" dirty="0" smtClean="0"/>
              <a:t>algorithms and moderators decide </a:t>
            </a:r>
            <a:r>
              <a:rPr lang="en-US" sz="2400" dirty="0" smtClean="0"/>
              <a:t>what is "inappropriate" or "violent</a:t>
            </a:r>
            <a:r>
              <a:rPr lang="en-US" sz="2400" dirty="0" smtClean="0"/>
              <a:t>”, </a:t>
            </a:r>
            <a:r>
              <a:rPr lang="en-US" sz="2400" dirty="0" err="1" smtClean="0"/>
              <a:t>p.e</a:t>
            </a:r>
            <a:r>
              <a:rPr lang="en-US" sz="2400" dirty="0" smtClean="0"/>
              <a:t>.</a:t>
            </a:r>
            <a:endParaRPr lang="en-US" sz="2400" dirty="0" smtClean="0"/>
          </a:p>
          <a:p>
            <a:r>
              <a:rPr lang="en-US" sz="2400" b="1" dirty="0" smtClean="0"/>
              <a:t>Without transparency, without due process, without the right to defense and with TOS that violate human rights standards</a:t>
            </a:r>
            <a:endParaRPr lang="es-AR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Corporate self-regulation or abusive regulation?</a:t>
            </a:r>
            <a:endParaRPr lang="es-ES" b="1" dirty="0" smtClean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5142" y="2206753"/>
            <a:ext cx="8596668" cy="4145280"/>
          </a:xfrm>
        </p:spPr>
        <p:txBody>
          <a:bodyPr>
            <a:normAutofit/>
          </a:bodyPr>
          <a:lstStyle/>
          <a:p>
            <a:r>
              <a:rPr lang="en-US" sz="2200" dirty="0" smtClean="0"/>
              <a:t>We are caught in a deceptive and dangerous </a:t>
            </a:r>
            <a:r>
              <a:rPr lang="en-US" sz="2200" b="1" dirty="0" smtClean="0"/>
              <a:t>polarization</a:t>
            </a:r>
            <a:r>
              <a:rPr lang="es-ES" sz="2200" dirty="0" smtClean="0"/>
              <a:t>. </a:t>
            </a:r>
            <a:r>
              <a:rPr lang="en-US" sz="2200" dirty="0" smtClean="0"/>
              <a:t>We have to build a </a:t>
            </a:r>
            <a:r>
              <a:rPr lang="en-US" sz="2200" b="1" dirty="0" smtClean="0"/>
              <a:t>third way</a:t>
            </a:r>
            <a:r>
              <a:rPr lang="es-ES" sz="2200" dirty="0" smtClean="0"/>
              <a:t>. </a:t>
            </a:r>
            <a:r>
              <a:rPr lang="en-US" sz="2200" dirty="0" smtClean="0"/>
              <a:t>Neither Silicon Valley, Nor China ... Nor Europe?</a:t>
            </a:r>
            <a:endParaRPr lang="es-ES" sz="2200" dirty="0" smtClean="0"/>
          </a:p>
          <a:p>
            <a:r>
              <a:rPr lang="en-US" sz="2200" dirty="0" smtClean="0"/>
              <a:t>Self-regulation must exist, but it can’t be </a:t>
            </a:r>
            <a:r>
              <a:rPr lang="en-US" sz="2200" b="1" dirty="0" smtClean="0"/>
              <a:t>the only way to go</a:t>
            </a:r>
            <a:r>
              <a:rPr lang="en-US" sz="2200" dirty="0" smtClean="0"/>
              <a:t>.</a:t>
            </a:r>
          </a:p>
          <a:p>
            <a:r>
              <a:rPr lang="en-US" sz="2200" dirty="0" smtClean="0"/>
              <a:t>And we must also continue to </a:t>
            </a:r>
            <a:r>
              <a:rPr lang="en-US" sz="2200" b="1" dirty="0" smtClean="0"/>
              <a:t>reject authoritarian or abusive legislation</a:t>
            </a:r>
            <a:r>
              <a:rPr lang="en-US" sz="2200" dirty="0" smtClean="0"/>
              <a:t>.</a:t>
            </a:r>
          </a:p>
          <a:p>
            <a:r>
              <a:rPr lang="en-US" sz="2200" dirty="0" smtClean="0"/>
              <a:t>But the enormous power of large content platforms requires democratic societies </a:t>
            </a:r>
            <a:r>
              <a:rPr lang="en-US" sz="2200" b="1" dirty="0" smtClean="0"/>
              <a:t>to set limits to guarantee rights and freedoms on the Internet</a:t>
            </a:r>
            <a:r>
              <a:rPr lang="en-US" sz="2200" dirty="0" smtClean="0"/>
              <a:t>, as well as the </a:t>
            </a:r>
            <a:r>
              <a:rPr lang="en-US" sz="2200" b="1" dirty="0" smtClean="0"/>
              <a:t>predominance of general and public interest</a:t>
            </a:r>
            <a:r>
              <a:rPr lang="es-UY" sz="2200" dirty="0" smtClean="0"/>
              <a:t>.</a:t>
            </a:r>
            <a:endParaRPr lang="es-ES" sz="2200" dirty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BE96255-C010-47C7-B32F-7886B4F2E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954346" cy="1487424"/>
          </a:xfrm>
        </p:spPr>
        <p:txBody>
          <a:bodyPr>
            <a:normAutofit/>
          </a:bodyPr>
          <a:lstStyle/>
          <a:p>
            <a:r>
              <a:rPr lang="en-US" b="1" dirty="0" smtClean="0"/>
              <a:t>Smart regulation: limits to platforms without violating freedom of expression</a:t>
            </a:r>
            <a:endParaRPr lang="es-ES" b="1" dirty="0" smtClean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34ED53A4-CF35-4580-8E2C-5172290E01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231137"/>
            <a:ext cx="8596668" cy="3681984"/>
          </a:xfrm>
        </p:spPr>
        <p:txBody>
          <a:bodyPr>
            <a:normAutofit/>
          </a:bodyPr>
          <a:lstStyle/>
          <a:p>
            <a:r>
              <a:rPr lang="en-US" sz="2200" dirty="0" smtClean="0"/>
              <a:t>It is necessary (and possible) to build a </a:t>
            </a:r>
            <a:r>
              <a:rPr lang="en-US" sz="2200" b="1" dirty="0" smtClean="0"/>
              <a:t>democratic </a:t>
            </a:r>
            <a:r>
              <a:rPr lang="en-US" sz="2200" b="1" dirty="0" smtClean="0"/>
              <a:t>regulation</a:t>
            </a:r>
            <a:r>
              <a:rPr lang="en-US" sz="2200" dirty="0" smtClean="0"/>
              <a:t> that ensures adequate environments </a:t>
            </a:r>
            <a:r>
              <a:rPr lang="en-US" sz="2200" b="1" dirty="0" smtClean="0"/>
              <a:t>to protect users from the power of large platforms</a:t>
            </a:r>
            <a:r>
              <a:rPr lang="en-US" sz="2200" dirty="0" smtClean="0"/>
              <a:t> and </a:t>
            </a:r>
            <a:r>
              <a:rPr lang="en-US" sz="2200" b="1" dirty="0" smtClean="0"/>
              <a:t>guarantee a free and open Internet</a:t>
            </a:r>
            <a:r>
              <a:rPr lang="en-US" sz="2200" dirty="0" smtClean="0"/>
              <a:t>.</a:t>
            </a:r>
          </a:p>
          <a:p>
            <a:r>
              <a:rPr lang="en-US" sz="2200" dirty="0" smtClean="0"/>
              <a:t>A respectful regulation </a:t>
            </a:r>
            <a:r>
              <a:rPr lang="en-US" sz="2200" b="1" dirty="0" smtClean="0"/>
              <a:t>compatible with international Human Rights standards</a:t>
            </a:r>
            <a:r>
              <a:rPr lang="en-US" sz="2200" dirty="0" smtClean="0"/>
              <a:t> that also consider</a:t>
            </a:r>
            <a:r>
              <a:rPr lang="en-US" sz="2200" b="1" dirty="0" smtClean="0"/>
              <a:t> the existing asymmetries </a:t>
            </a:r>
            <a:r>
              <a:rPr lang="en-US" sz="2200" dirty="0" smtClean="0"/>
              <a:t>between different platforms and services</a:t>
            </a:r>
            <a:r>
              <a:rPr lang="es-ES" sz="2200" dirty="0" smtClean="0"/>
              <a:t>.</a:t>
            </a:r>
            <a:endParaRPr lang="es-AR" sz="22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Tapa Smart inglés.jpg"/>
          <p:cNvPicPr>
            <a:picLocks noChangeAspect="1"/>
          </p:cNvPicPr>
          <p:nvPr/>
        </p:nvPicPr>
        <p:blipFill>
          <a:blip r:embed="rId2"/>
          <a:srcRect b="59467"/>
          <a:stretch>
            <a:fillRect/>
          </a:stretch>
        </p:blipFill>
        <p:spPr>
          <a:xfrm>
            <a:off x="1176828" y="585216"/>
            <a:ext cx="7820868" cy="446962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865632" y="5297143"/>
            <a:ext cx="7266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ES" sz="3600" dirty="0" err="1" smtClean="0">
                <a:latin typeface="+mj-lt"/>
                <a:cs typeface="Calibri" pitchFamily="34" charset="0"/>
              </a:rPr>
              <a:t>see</a:t>
            </a:r>
            <a:r>
              <a:rPr lang="es-ES" sz="3600" dirty="0" smtClean="0">
                <a:latin typeface="+mj-lt"/>
                <a:cs typeface="Calibri" pitchFamily="34" charset="0"/>
              </a:rPr>
              <a:t> at: </a:t>
            </a:r>
            <a:r>
              <a:rPr lang="es-ES" sz="3600" b="1" dirty="0" smtClean="0">
                <a:latin typeface="+mj-lt"/>
                <a:cs typeface="Calibri" pitchFamily="34" charset="0"/>
                <a:hlinkClick r:id="rId3"/>
              </a:rPr>
              <a:t>www.observacom.org</a:t>
            </a:r>
            <a:endParaRPr lang="es-ES" sz="3600" b="1" dirty="0">
              <a:latin typeface="+mj-lt"/>
              <a:cs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738294" y="1965517"/>
            <a:ext cx="8596668" cy="344773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s-ES_tradnl" sz="6600" b="1" dirty="0" smtClean="0">
                <a:solidFill>
                  <a:schemeClr val="tx1"/>
                </a:solidFill>
              </a:rPr>
              <a:t/>
            </a:r>
            <a:br>
              <a:rPr lang="es-ES_tradnl" sz="6600" b="1" dirty="0" smtClean="0">
                <a:solidFill>
                  <a:schemeClr val="tx1"/>
                </a:solidFill>
              </a:rPr>
            </a:br>
            <a:r>
              <a:rPr lang="es-ES_tradnl" sz="2200" dirty="0" smtClean="0">
                <a:solidFill>
                  <a:schemeClr val="tx1"/>
                </a:solidFill>
              </a:rPr>
              <a:t>Director Ejecutivo</a:t>
            </a:r>
            <a:br>
              <a:rPr lang="es-ES_tradnl" sz="2200" dirty="0" smtClean="0">
                <a:solidFill>
                  <a:schemeClr val="tx1"/>
                </a:solidFill>
              </a:rPr>
            </a:br>
            <a:r>
              <a:rPr lang="es-ES_tradnl" sz="2800" b="1" dirty="0" smtClean="0">
                <a:solidFill>
                  <a:schemeClr val="tx1"/>
                </a:solidFill>
              </a:rPr>
              <a:t>OBSERVACOM</a:t>
            </a:r>
            <a:br>
              <a:rPr lang="es-ES_tradnl" sz="2800" b="1" dirty="0" smtClean="0">
                <a:solidFill>
                  <a:schemeClr val="tx1"/>
                </a:solidFill>
              </a:rPr>
            </a:br>
            <a:r>
              <a:rPr lang="es-ES_tradnl" sz="2800" dirty="0" smtClean="0">
                <a:solidFill>
                  <a:schemeClr val="tx1"/>
                </a:solidFill>
              </a:rPr>
              <a:t>Observatorio Latinoamericano </a:t>
            </a:r>
            <a:br>
              <a:rPr lang="es-ES_tradnl" sz="2800" dirty="0" smtClean="0">
                <a:solidFill>
                  <a:schemeClr val="tx1"/>
                </a:solidFill>
              </a:rPr>
            </a:br>
            <a:r>
              <a:rPr lang="es-ES_tradnl" sz="2800" dirty="0" smtClean="0">
                <a:solidFill>
                  <a:schemeClr val="tx1"/>
                </a:solidFill>
              </a:rPr>
              <a:t>de Regulación, Medios y Convergencia</a:t>
            </a:r>
            <a:r>
              <a:rPr lang="es-ES_tradnl" sz="5900" dirty="0" smtClean="0">
                <a:solidFill>
                  <a:schemeClr val="tx1"/>
                </a:solidFill>
              </a:rPr>
              <a:t/>
            </a:r>
            <a:br>
              <a:rPr lang="es-ES_tradnl" sz="5900" dirty="0" smtClean="0">
                <a:solidFill>
                  <a:schemeClr val="tx1"/>
                </a:solidFill>
              </a:rPr>
            </a:br>
            <a: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_tradnl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_tradnl" sz="2600" b="1" dirty="0" smtClean="0">
                <a:solidFill>
                  <a:schemeClr val="tx1"/>
                </a:solidFill>
              </a:rPr>
              <a:t>direccion@observacom.org</a:t>
            </a:r>
            <a:endParaRPr lang="es-ES" sz="2600" dirty="0">
              <a:solidFill>
                <a:schemeClr val="tx1"/>
              </a:solidFill>
            </a:endParaRPr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1116246" y="1828800"/>
            <a:ext cx="8596668" cy="1320800"/>
          </a:xfrm>
        </p:spPr>
        <p:txBody>
          <a:bodyPr/>
          <a:lstStyle/>
          <a:p>
            <a:r>
              <a:rPr lang="es-UY" b="1" dirty="0" smtClean="0"/>
              <a:t>Gustavo Gómez</a:t>
            </a:r>
            <a:endParaRPr lang="es-ES" b="1" dirty="0"/>
          </a:p>
        </p:txBody>
      </p:sp>
    </p:spTree>
    <p:extLst>
      <p:ext uri="{BB962C8B-B14F-4D97-AF65-F5344CB8AC3E}">
        <p14:creationId xmlns="" xmlns:p14="http://schemas.microsoft.com/office/powerpoint/2010/main" val="218527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do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830</TotalTime>
  <Words>648</Words>
  <Application>Microsoft Office PowerPoint</Application>
  <PresentationFormat>Personalizado</PresentationFormat>
  <Paragraphs>57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Facetado</vt:lpstr>
      <vt:lpstr>Internet giants:  private regulation and new gatekeepers</vt:lpstr>
      <vt:lpstr>Facilitators of freedom of expression</vt:lpstr>
      <vt:lpstr>Internet control points</vt:lpstr>
      <vt:lpstr>Private regulation of public spaces</vt:lpstr>
      <vt:lpstr>Gatekeepers of public discourse</vt:lpstr>
      <vt:lpstr>State censorship and private censorship</vt:lpstr>
      <vt:lpstr>Concentration + Gatekeepers</vt:lpstr>
      <vt:lpstr>Intemediarie liability and private police</vt:lpstr>
      <vt:lpstr>Corporate self-regulation or abusive regulation?</vt:lpstr>
      <vt:lpstr>Smart regulation: limits to platforms without violating freedom of expression</vt:lpstr>
      <vt:lpstr>Diapositiva 11</vt:lpstr>
      <vt:lpstr>Gustavo Gómez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Desafíos para la conectividad</dc:title>
  <dc:creator>João Brant</dc:creator>
  <cp:lastModifiedBy>Gustavo Gómez</cp:lastModifiedBy>
  <cp:revision>81</cp:revision>
  <dcterms:created xsi:type="dcterms:W3CDTF">2017-08-02T15:08:48Z</dcterms:created>
  <dcterms:modified xsi:type="dcterms:W3CDTF">2019-07-08T16:38:07Z</dcterms:modified>
</cp:coreProperties>
</file>